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35" r:id="rId4"/>
    <p:sldId id="510" r:id="rId5"/>
    <p:sldId id="524" r:id="rId6"/>
    <p:sldId id="526" r:id="rId7"/>
    <p:sldId id="527" r:id="rId8"/>
    <p:sldId id="518" r:id="rId9"/>
    <p:sldId id="502" r:id="rId10"/>
    <p:sldId id="497" r:id="rId11"/>
    <p:sldId id="533" r:id="rId12"/>
    <p:sldId id="521" r:id="rId13"/>
    <p:sldId id="534" r:id="rId14"/>
    <p:sldId id="507" r:id="rId15"/>
    <p:sldId id="501" r:id="rId16"/>
    <p:sldId id="536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黑体" pitchFamily="49" charset="-122"/>
      <p:regular r:id="rId23"/>
    </p:embeddedFont>
    <p:embeddedFont>
      <p:font typeface="幼圆" pitchFamily="49" charset="-122"/>
      <p:regular r:id="rId24"/>
    </p:embeddedFont>
    <p:embeddedFont>
      <p:font typeface="楷体" pitchFamily="49" charset="-122"/>
      <p:regular r:id="rId25"/>
    </p:embeddedFont>
    <p:embeddedFont>
      <p:font typeface="Cambria Math" pitchFamily="18" charset="0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72" y="-16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13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9703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48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1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85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38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54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196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41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60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55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6970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46165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0416862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402840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2082292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604712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530822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73193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047382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716337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5698758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05816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09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50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35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725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59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330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16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29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59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27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48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08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2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71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92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9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13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43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539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52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09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3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2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04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30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33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84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12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1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96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85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81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19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44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593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41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44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490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90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91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14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85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44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13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65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62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92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39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8251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32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61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24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9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236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00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15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0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67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6466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97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081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8321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644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8032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2870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3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5868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476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7315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226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3778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3061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25047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0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52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46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74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7510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9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43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17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24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49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79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66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86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1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6829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33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2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09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4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876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67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65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35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16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80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499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73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2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19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49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23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94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76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13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8519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的意义和分数单位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979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8519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的意义和分数单位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4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031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8" Type="http://schemas.openxmlformats.org/officeDocument/2006/relationships/image" Target="../media/image53.png"/><Relationship Id="rId3" Type="http://schemas.openxmlformats.org/officeDocument/2006/relationships/oleObject" Target="../embeddings/oleObject30.bin"/><Relationship Id="rId7" Type="http://schemas.openxmlformats.org/officeDocument/2006/relationships/image" Target="../media/image51.png"/><Relationship Id="rId17" Type="http://schemas.openxmlformats.org/officeDocument/2006/relationships/image" Target="../media/image52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0.wmf"/><Relationship Id="rId20" Type="http://schemas.openxmlformats.org/officeDocument/2006/relationships/oleObject" Target="../embeddings/oleObject34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3.bin"/><Relationship Id="rId19" Type="http://schemas.openxmlformats.org/officeDocument/2006/relationships/image" Target="../media/image54.png"/><Relationship Id="rId4" Type="http://schemas.openxmlformats.org/officeDocument/2006/relationships/image" Target="../media/image48.wmf"/><Relationship Id="rId9" Type="http://schemas.openxmlformats.org/officeDocument/2006/relationships/image" Target="../media/image5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5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2.wmf"/><Relationship Id="rId11" Type="http://schemas.openxmlformats.org/officeDocument/2006/relationships/image" Target="../media/image54.wmf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39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3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9.wmf"/><Relationship Id="rId3" Type="http://schemas.openxmlformats.org/officeDocument/2006/relationships/image" Target="../media/image13.jpe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4.wmf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22.jpeg"/><Relationship Id="rId19" Type="http://schemas.openxmlformats.org/officeDocument/2006/relationships/oleObject" Target="../embeddings/oleObject8.bin"/><Relationship Id="rId4" Type="http://schemas.openxmlformats.org/officeDocument/2006/relationships/image" Target="../media/image8.jpeg"/><Relationship Id="rId9" Type="http://schemas.openxmlformats.org/officeDocument/2006/relationships/image" Target="../media/image15.wmf"/><Relationship Id="rId14" Type="http://schemas.openxmlformats.org/officeDocument/2006/relationships/image" Target="../media/image17.wmf"/><Relationship Id="rId22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6.wmf"/><Relationship Id="rId3" Type="http://schemas.openxmlformats.org/officeDocument/2006/relationships/image" Target="../media/image27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5.wmf"/><Relationship Id="rId5" Type="http://schemas.openxmlformats.org/officeDocument/2006/relationships/image" Target="../media/image22.jpe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8.jpeg"/><Relationship Id="rId9" Type="http://schemas.openxmlformats.org/officeDocument/2006/relationships/image" Target="../media/image24.wmf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32.pn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42.wmf"/><Relationship Id="rId26" Type="http://schemas.openxmlformats.org/officeDocument/2006/relationships/image" Target="../media/image46.wmf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2.jpeg"/><Relationship Id="rId20" Type="http://schemas.openxmlformats.org/officeDocument/2006/relationships/image" Target="../media/image43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45.wmf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8.jpeg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47.wmf"/><Relationship Id="rId10" Type="http://schemas.openxmlformats.org/officeDocument/2006/relationships/image" Target="../media/image39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41.wmf"/><Relationship Id="rId22" Type="http://schemas.openxmlformats.org/officeDocument/2006/relationships/image" Target="../media/image44.wmf"/><Relationship Id="rId27" Type="http://schemas.openxmlformats.org/officeDocument/2006/relationships/oleObject" Target="../embeddings/oleObject2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551" y="1435155"/>
            <a:ext cx="863441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分数的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意义和分数单位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543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611560" y="48351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593151" y="1112992"/>
            <a:ext cx="4214668" cy="620713"/>
            <a:chOff x="945590" y="967091"/>
            <a:chExt cx="4214668" cy="620713"/>
          </a:xfrm>
        </p:grpSpPr>
        <p:sp>
          <p:nvSpPr>
            <p:cNvPr id="4" name="TextBox 3"/>
            <p:cNvSpPr txBox="1"/>
            <p:nvPr/>
          </p:nvSpPr>
          <p:spPr>
            <a:xfrm>
              <a:off x="945590" y="1003029"/>
              <a:ext cx="42146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en-US" altLang="zh-CN" sz="3200" b="1" dirty="0" smtClean="0">
                  <a:latin typeface="楷体" pitchFamily="49" charset="-122"/>
                  <a:ea typeface="楷体" pitchFamily="49" charset="-122"/>
                </a:rPr>
                <a:t>.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是（   ）个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6578544"/>
                </p:ext>
              </p:extLst>
            </p:nvPr>
          </p:nvGraphicFramePr>
          <p:xfrm>
            <a:off x="1703874" y="967091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13" name="公式" r:id="rId3" imgW="152280" imgH="393480" progId="Equation.3">
                    <p:embed/>
                  </p:oleObj>
                </mc:Choice>
                <mc:Fallback>
                  <p:oleObj name="公式" r:id="rId3" imgW="152280" imgH="393480" progId="Equation.3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3874" y="967091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08730852"/>
                </p:ext>
              </p:extLst>
            </p:nvPr>
          </p:nvGraphicFramePr>
          <p:xfrm>
            <a:off x="3720098" y="967091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14" name="公式" r:id="rId5" imgW="139680" imgH="393480" progId="Equation.3">
                    <p:embed/>
                  </p:oleObj>
                </mc:Choice>
                <mc:Fallback>
                  <p:oleObj name="公式" r:id="rId5" imgW="13968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20098" y="967091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10"/>
          <p:cNvSpPr txBox="1"/>
          <p:nvPr/>
        </p:nvSpPr>
        <p:spPr>
          <a:xfrm>
            <a:off x="3395509" y="1272040"/>
            <a:ext cx="604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7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90668" y="2013026"/>
            <a:ext cx="4214668" cy="741998"/>
            <a:chOff x="945590" y="1003029"/>
            <a:chExt cx="4214668" cy="7419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945590" y="1003029"/>
                  <a:ext cx="4214668" cy="741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   4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个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是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/>
                            </a:rPr>
                            <m:t>（</m:t>
                          </m:r>
                          <m:r>
                            <a:rPr lang="en-US" altLang="zh-CN" sz="2400" b="1" i="1">
                              <a:latin typeface="Cambria Math"/>
                            </a:rPr>
                            <m:t>   </m:t>
                          </m:r>
                          <m:r>
                            <a:rPr lang="zh-CN" altLang="en-US" sz="2400" b="1" i="1">
                              <a:latin typeface="Cambria Math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/>
                            </a:rPr>
                            <m:t>（</m:t>
                          </m:r>
                          <m:r>
                            <a:rPr lang="en-US" altLang="zh-CN" sz="2400" b="1" i="1">
                              <a:latin typeface="Cambria Math"/>
                            </a:rPr>
                            <m:t>   </m:t>
                          </m:r>
                          <m:r>
                            <a:rPr lang="zh-CN" altLang="en-US" sz="2400" b="1" i="1">
                              <a:latin typeface="Cambria Math"/>
                            </a:rPr>
                            <m:t>）</m:t>
                          </m:r>
                        </m:den>
                      </m:f>
                      <m:r>
                        <a:rPr lang="zh-CN" altLang="en-US" sz="2400" b="1" i="1" smtClean="0">
                          <a:latin typeface="Cambria Math"/>
                        </a:rPr>
                        <m:t>。</m:t>
                      </m:r>
                    </m:oMath>
                  </a14:m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5590" y="1003029"/>
                  <a:ext cx="4214668" cy="741998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31" name="对象 30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62096562"/>
                    </p:ext>
                  </p:extLst>
                </p:nvPr>
              </p:nvGraphicFramePr>
              <p:xfrm>
                <a:off x="1971708" y="1067941"/>
                <a:ext cx="219075" cy="6207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315" name="公式" r:id="rId8" imgW="139680" imgH="393480" progId="Equation.3">
                        <p:embed/>
                      </p:oleObj>
                    </mc:Choice>
                    <mc:Fallback>
                      <p:oleObj name="公式" r:id="rId8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971708" y="1067941"/>
                              <a:ext cx="219075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31" name="对象 30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62096562"/>
                    </p:ext>
                  </p:extLst>
                </p:nvPr>
              </p:nvGraphicFramePr>
              <p:xfrm>
                <a:off x="1971708" y="1067941"/>
                <a:ext cx="219075" cy="6207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67" name="公式" r:id="rId15" imgW="139680" imgH="393480" progId="Equation.3">
                        <p:embed/>
                      </p:oleObj>
                    </mc:Choice>
                    <mc:Fallback>
                      <p:oleObj name="公式" r:id="rId15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971708" y="1067941"/>
                              <a:ext cx="219075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3071515" y="1985829"/>
                <a:ext cx="981882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515" y="1985829"/>
                <a:ext cx="981882" cy="784830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737167" y="3100404"/>
                <a:ext cx="4214668" cy="741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   是</a:t>
                </a:r>
                <a:r>
                  <a:rPr lang="en-US" altLang="zh-CN" sz="2400" dirty="0">
                    <a:latin typeface="楷体" pitchFamily="49" charset="-122"/>
                    <a:ea typeface="楷体" pitchFamily="49" charset="-122"/>
                  </a:rPr>
                  <a:t>3</a:t>
                </a:r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2400" b="0" i="1">
                            <a:latin typeface="Cambria Math"/>
                          </a:rPr>
                          <m:t>（</m:t>
                        </m:r>
                        <m:r>
                          <a:rPr lang="en-US" altLang="zh-CN" sz="2400" b="0" i="1">
                            <a:latin typeface="Cambria Math"/>
                          </a:rPr>
                          <m:t>   </m:t>
                        </m:r>
                        <m:r>
                          <a:rPr lang="zh-CN" altLang="en-US" sz="2400" b="0" i="1">
                            <a:latin typeface="Cambria Math"/>
                          </a:rPr>
                          <m:t>）</m:t>
                        </m:r>
                      </m:num>
                      <m:den>
                        <m:r>
                          <a:rPr lang="zh-CN" altLang="en-US" sz="2400" b="0" i="1">
                            <a:latin typeface="Cambria Math"/>
                          </a:rPr>
                          <m:t>（</m:t>
                        </m:r>
                        <m:r>
                          <a:rPr lang="en-US" altLang="zh-CN" sz="2400" b="0" i="1">
                            <a:latin typeface="Cambria Math"/>
                          </a:rPr>
                          <m:t>   </m:t>
                        </m:r>
                        <m:r>
                          <a:rPr lang="zh-CN" altLang="en-US" sz="2400" b="0" i="1">
                            <a:latin typeface="Cambria Math"/>
                          </a:rPr>
                          <m:t>）</m:t>
                        </m:r>
                      </m:den>
                    </m:f>
                    <m:r>
                      <a:rPr lang="zh-CN" altLang="en-US" sz="2400" b="0" i="1" smtClean="0">
                        <a:latin typeface="Cambria Math"/>
                      </a:rPr>
                      <m:t>。</m:t>
                    </m:r>
                  </m:oMath>
                </a14:m>
                <a:endParaRPr lang="zh-CN" altLang="en-US" sz="2400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167" y="3100404"/>
                <a:ext cx="4214668" cy="741998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999507" y="3130699"/>
                <a:ext cx="800472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0" smtClean="0">
                              <a:latin typeface="Cambria Math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itchFamily="49" charset="-122"/>
                  <a:ea typeface="楷体" pitchFamily="49" charset="-122"/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507" y="3130699"/>
                <a:ext cx="800472" cy="670568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1" name="对象 4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143592"/>
              </p:ext>
            </p:extLst>
          </p:nvPr>
        </p:nvGraphicFramePr>
        <p:xfrm>
          <a:off x="2099229" y="3161046"/>
          <a:ext cx="21907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6" name="公式" r:id="rId20" imgW="139680" imgH="393480" progId="Equation.3">
                  <p:embed/>
                </p:oleObj>
              </mc:Choice>
              <mc:Fallback>
                <p:oleObj name="公式" r:id="rId20" imgW="139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229" y="3161046"/>
                        <a:ext cx="21907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4" grpId="0"/>
      <p:bldP spid="38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8129" y="428625"/>
            <a:ext cx="4214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说出分数表示的含义。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8129" y="919907"/>
            <a:ext cx="6955750" cy="508000"/>
            <a:chOff x="1067996" y="1563638"/>
            <a:chExt cx="6955750" cy="508000"/>
          </a:xfrm>
        </p:grpSpPr>
        <p:sp>
          <p:nvSpPr>
            <p:cNvPr id="18" name="文本框 28"/>
            <p:cNvSpPr txBox="1">
              <a:spLocks noChangeArrowheads="1"/>
            </p:cNvSpPr>
            <p:nvPr/>
          </p:nvSpPr>
          <p:spPr bwMode="auto">
            <a:xfrm>
              <a:off x="1067996" y="1593255"/>
              <a:ext cx="69557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）五年级一班学生中，会打乒乓球的占  。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2694123"/>
                </p:ext>
              </p:extLst>
            </p:nvPr>
          </p:nvGraphicFramePr>
          <p:xfrm>
            <a:off x="6804248" y="1563638"/>
            <a:ext cx="2270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38" name="公式" r:id="rId3" imgW="139680" imgH="393480" progId="Equation.3">
                    <p:embed/>
                  </p:oleObj>
                </mc:Choice>
                <mc:Fallback>
                  <p:oleObj name="公式" r:id="rId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4248" y="1563638"/>
                          <a:ext cx="22701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" name="组合 26"/>
          <p:cNvGrpSpPr/>
          <p:nvPr/>
        </p:nvGrpSpPr>
        <p:grpSpPr>
          <a:xfrm>
            <a:off x="389141" y="2283718"/>
            <a:ext cx="5262979" cy="508000"/>
            <a:chOff x="1067996" y="1570757"/>
            <a:chExt cx="5262979" cy="508000"/>
          </a:xfrm>
        </p:grpSpPr>
        <p:sp>
          <p:nvSpPr>
            <p:cNvPr id="28" name="文本框 28"/>
            <p:cNvSpPr txBox="1">
              <a:spLocks noChangeArrowheads="1"/>
            </p:cNvSpPr>
            <p:nvPr/>
          </p:nvSpPr>
          <p:spPr bwMode="auto">
            <a:xfrm>
              <a:off x="1067996" y="1593255"/>
              <a:ext cx="5262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）地球表面有   被海洋覆盖。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8132964"/>
                </p:ext>
              </p:extLst>
            </p:nvPr>
          </p:nvGraphicFramePr>
          <p:xfrm>
            <a:off x="3475043" y="1570757"/>
            <a:ext cx="454025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39" name="公式" r:id="rId5" imgW="279360" imgH="393480" progId="Equation.3">
                    <p:embed/>
                  </p:oleObj>
                </mc:Choice>
                <mc:Fallback>
                  <p:oleObj name="公式" r:id="rId5" imgW="2793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75043" y="1570757"/>
                          <a:ext cx="454025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/>
          <p:cNvGrpSpPr/>
          <p:nvPr/>
        </p:nvGrpSpPr>
        <p:grpSpPr>
          <a:xfrm>
            <a:off x="467544" y="3575769"/>
            <a:ext cx="4801314" cy="508149"/>
            <a:chOff x="1067996" y="1546771"/>
            <a:chExt cx="4801314" cy="508149"/>
          </a:xfrm>
        </p:grpSpPr>
        <p:sp>
          <p:nvSpPr>
            <p:cNvPr id="31" name="文本框 28"/>
            <p:cNvSpPr txBox="1">
              <a:spLocks noChangeArrowheads="1"/>
            </p:cNvSpPr>
            <p:nvPr/>
          </p:nvSpPr>
          <p:spPr bwMode="auto">
            <a:xfrm>
              <a:off x="1067996" y="1593255"/>
              <a:ext cx="48013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）一节课的时间是  小时。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32" name="对象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8342072"/>
                </p:ext>
              </p:extLst>
            </p:nvPr>
          </p:nvGraphicFramePr>
          <p:xfrm>
            <a:off x="4083055" y="1546771"/>
            <a:ext cx="24765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0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3055" y="1546771"/>
                          <a:ext cx="247650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860818" y="1491630"/>
            <a:ext cx="7743630" cy="779894"/>
            <a:chOff x="860818" y="1707654"/>
            <a:chExt cx="7162928" cy="779894"/>
          </a:xfrm>
        </p:grpSpPr>
        <p:sp>
          <p:nvSpPr>
            <p:cNvPr id="6" name="TextBox 5"/>
            <p:cNvSpPr txBox="1"/>
            <p:nvPr/>
          </p:nvSpPr>
          <p:spPr>
            <a:xfrm>
              <a:off x="860818" y="1779662"/>
              <a:ext cx="7162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  表示把五年级一班学生人数看作单位“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”，平均分成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9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份，会打乒乓球的人数占这样的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33" name="对象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30053535"/>
                </p:ext>
              </p:extLst>
            </p:nvPr>
          </p:nvGraphicFramePr>
          <p:xfrm>
            <a:off x="936104" y="1707654"/>
            <a:ext cx="2270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1" name="公式" r:id="rId9" imgW="139680" imgH="393480" progId="Equation.3">
                    <p:embed/>
                  </p:oleObj>
                </mc:Choice>
                <mc:Fallback>
                  <p:oleObj name="公式" r:id="rId9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6104" y="1707654"/>
                          <a:ext cx="22701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827584" y="2800226"/>
            <a:ext cx="7162928" cy="779636"/>
            <a:chOff x="860818" y="1707912"/>
            <a:chExt cx="7162928" cy="779636"/>
          </a:xfrm>
        </p:grpSpPr>
        <p:sp>
          <p:nvSpPr>
            <p:cNvPr id="35" name="TextBox 34"/>
            <p:cNvSpPr txBox="1"/>
            <p:nvPr/>
          </p:nvSpPr>
          <p:spPr>
            <a:xfrm>
              <a:off x="860818" y="1779662"/>
              <a:ext cx="7162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   表示把地球表面面积看作单位“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”，平均分成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100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份，海洋面积占这样的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71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份。</a:t>
              </a:r>
              <a:endParaRPr lang="zh-CN" altLang="en-US" sz="20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57321582"/>
                </p:ext>
              </p:extLst>
            </p:nvPr>
          </p:nvGraphicFramePr>
          <p:xfrm>
            <a:off x="930172" y="1707912"/>
            <a:ext cx="454025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2" name="公式" r:id="rId10" imgW="279360" imgH="393480" progId="Equation.3">
                    <p:embed/>
                  </p:oleObj>
                </mc:Choice>
                <mc:Fallback>
                  <p:oleObj name="公式" r:id="rId10" imgW="2793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0172" y="1707912"/>
                          <a:ext cx="454025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755576" y="4024313"/>
            <a:ext cx="7162928" cy="779685"/>
            <a:chOff x="860818" y="1707863"/>
            <a:chExt cx="7162928" cy="779685"/>
          </a:xfrm>
        </p:grpSpPr>
        <p:sp>
          <p:nvSpPr>
            <p:cNvPr id="38" name="TextBox 37"/>
            <p:cNvSpPr txBox="1"/>
            <p:nvPr/>
          </p:nvSpPr>
          <p:spPr>
            <a:xfrm>
              <a:off x="860818" y="1779662"/>
              <a:ext cx="7162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  表示把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小时的时间看作单位“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”，平均分成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份，一节课的时间占这样的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9493192"/>
                </p:ext>
              </p:extLst>
            </p:nvPr>
          </p:nvGraphicFramePr>
          <p:xfrm>
            <a:off x="1033463" y="1707863"/>
            <a:ext cx="24765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3" name="公式" r:id="rId12" imgW="152280" imgH="393480" progId="Equation.3">
                    <p:embed/>
                  </p:oleObj>
                </mc:Choice>
                <mc:Fallback>
                  <p:oleObj name="公式" r:id="rId1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33463" y="1707863"/>
                          <a:ext cx="247650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614018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99568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我知道了分数的意义和分数单位。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043608" y="2546633"/>
            <a:ext cx="669674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把单位“1”平均分成若干份，表示这样的一份或几份的数，叫做分数。表示其中一份的数，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叫作分数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单位。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270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35166" y="1298560"/>
            <a:ext cx="2736304" cy="1152128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你认识分数吗？关于分数你知道哪些知识？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3779912" y="2931790"/>
            <a:ext cx="3456384" cy="906732"/>
          </a:xfrm>
          <a:prstGeom prst="wedgeRoundRectCallout">
            <a:avLst>
              <a:gd name="adj1" fmla="val 38059"/>
              <a:gd name="adj2" fmla="val -6408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分数有分子、分母和分数线。如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571999" y="1298560"/>
            <a:ext cx="3600066" cy="1057166"/>
          </a:xfrm>
          <a:prstGeom prst="wedgeRoundRectCallout">
            <a:avLst>
              <a:gd name="adj1" fmla="val 37095"/>
              <a:gd name="adj2" fmla="val 747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分数表示把一个整体平均分成多少份，每份表示几分之一。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/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863275"/>
              </p:ext>
            </p:extLst>
          </p:nvPr>
        </p:nvGraphicFramePr>
        <p:xfrm>
          <a:off x="5148064" y="3378374"/>
          <a:ext cx="2571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公式" r:id="rId5" imgW="215640" imgH="406080" progId="Equation.3">
                  <p:embed/>
                </p:oleObj>
              </mc:Choice>
              <mc:Fallback>
                <p:oleObj name="公式" r:id="rId5" imgW="215640" imgH="406080" progId="Equation.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378374"/>
                        <a:ext cx="257175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5"/>
          <p:cNvSpPr txBox="1">
            <a:spLocks noChangeArrowheads="1"/>
          </p:cNvSpPr>
          <p:nvPr/>
        </p:nvSpPr>
        <p:spPr bwMode="auto">
          <a:xfrm>
            <a:off x="786556" y="3900993"/>
            <a:ext cx="80339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一个物体、一个计量单位或由许多物体组成的一个整体，都可以用自然数1来表示，通常我们把它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叫作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单位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“1”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835696" y="1256107"/>
            <a:ext cx="61456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用分数表示各图中的涂色部分，并说说每个分数的含义。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52327" y="2236862"/>
            <a:ext cx="6883101" cy="1487016"/>
            <a:chOff x="857250" y="1444774"/>
            <a:chExt cx="7815263" cy="1981200"/>
          </a:xfrm>
        </p:grpSpPr>
        <p:pic>
          <p:nvPicPr>
            <p:cNvPr id="24" name="图片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0" y="1444774"/>
              <a:ext cx="7815263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7340600" y="2364700"/>
              <a:ext cx="363538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1277627" y="2404160"/>
              <a:ext cx="363537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1277627" y="2787915"/>
              <a:ext cx="363537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4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2829476" y="2404160"/>
              <a:ext cx="365125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5</a:t>
              </a:r>
              <a:endParaRPr lang="en-US" altLang="zh-CN" sz="32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1" name="Text Box 11"/>
            <p:cNvSpPr txBox="1">
              <a:spLocks noChangeArrowheads="1"/>
            </p:cNvSpPr>
            <p:nvPr/>
          </p:nvSpPr>
          <p:spPr bwMode="auto">
            <a:xfrm>
              <a:off x="2829476" y="2787915"/>
              <a:ext cx="365125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8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Text Box 14"/>
            <p:cNvSpPr txBox="1">
              <a:spLocks noChangeArrowheads="1"/>
            </p:cNvSpPr>
            <p:nvPr/>
          </p:nvSpPr>
          <p:spPr bwMode="auto">
            <a:xfrm>
              <a:off x="4891088" y="2404160"/>
              <a:ext cx="365125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3" name="Text Box 15"/>
            <p:cNvSpPr txBox="1">
              <a:spLocks noChangeArrowheads="1"/>
            </p:cNvSpPr>
            <p:nvPr/>
          </p:nvSpPr>
          <p:spPr bwMode="auto">
            <a:xfrm>
              <a:off x="4911559" y="2787915"/>
              <a:ext cx="365125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4" name="Text Box 19"/>
            <p:cNvSpPr txBox="1">
              <a:spLocks noChangeArrowheads="1"/>
            </p:cNvSpPr>
            <p:nvPr/>
          </p:nvSpPr>
          <p:spPr bwMode="auto">
            <a:xfrm>
              <a:off x="7340600" y="2787915"/>
              <a:ext cx="363538" cy="61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536384" y="1149052"/>
            <a:ext cx="1166673" cy="1064551"/>
            <a:chOff x="670145" y="1457273"/>
            <a:chExt cx="1555361" cy="1419401"/>
          </a:xfrm>
        </p:grpSpPr>
        <p:pic>
          <p:nvPicPr>
            <p:cNvPr id="32" name="图片 31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547664" y="2282750"/>
            <a:ext cx="5472608" cy="720725"/>
          </a:xfrm>
          <a:prstGeom prst="wedgeRoundRectCallout">
            <a:avLst>
              <a:gd name="adj1" fmla="val -54147"/>
              <a:gd name="adj2" fmla="val -719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上面的分数分别是把单位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“1”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平均分成几份，表示这样的几份？</a:t>
            </a:r>
          </a:p>
        </p:txBody>
      </p:sp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216789" y="1923678"/>
            <a:ext cx="1288054" cy="149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文本框 34"/>
          <p:cNvSpPr txBox="1">
            <a:spLocks noChangeArrowheads="1"/>
          </p:cNvSpPr>
          <p:nvPr/>
        </p:nvSpPr>
        <p:spPr bwMode="auto">
          <a:xfrm>
            <a:off x="755576" y="3435846"/>
            <a:ext cx="75608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单位“1”平均分成若干份，表示这样的一份或几份的数，叫做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。表示其中一份的数，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叫作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分数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单位。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59796" y="411510"/>
            <a:ext cx="7284117" cy="1601788"/>
            <a:chOff x="857250" y="1444774"/>
            <a:chExt cx="7815263" cy="1981200"/>
          </a:xfrm>
        </p:grpSpPr>
        <p:pic>
          <p:nvPicPr>
            <p:cNvPr id="50" name="图片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0" y="1444774"/>
              <a:ext cx="7815263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Text Box 18"/>
            <p:cNvSpPr txBox="1">
              <a:spLocks noChangeArrowheads="1"/>
            </p:cNvSpPr>
            <p:nvPr/>
          </p:nvSpPr>
          <p:spPr bwMode="auto">
            <a:xfrm>
              <a:off x="7340600" y="2403501"/>
              <a:ext cx="363538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2" name="Text Box 6"/>
            <p:cNvSpPr txBox="1">
              <a:spLocks noChangeArrowheads="1"/>
            </p:cNvSpPr>
            <p:nvPr/>
          </p:nvSpPr>
          <p:spPr bwMode="auto">
            <a:xfrm>
              <a:off x="1273401" y="2391624"/>
              <a:ext cx="363537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3" name="Text Box 7"/>
            <p:cNvSpPr txBox="1">
              <a:spLocks noChangeArrowheads="1"/>
            </p:cNvSpPr>
            <p:nvPr/>
          </p:nvSpPr>
          <p:spPr bwMode="auto">
            <a:xfrm>
              <a:off x="1273401" y="2817962"/>
              <a:ext cx="363537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4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2818575" y="2403501"/>
              <a:ext cx="365125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5" name="Text Box 11"/>
            <p:cNvSpPr txBox="1">
              <a:spLocks noChangeArrowheads="1"/>
            </p:cNvSpPr>
            <p:nvPr/>
          </p:nvSpPr>
          <p:spPr bwMode="auto">
            <a:xfrm>
              <a:off x="2818575" y="2817962"/>
              <a:ext cx="365125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8</a:t>
              </a:r>
              <a:endParaRPr lang="en-US" altLang="zh-CN" sz="32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6" name="Text Box 14"/>
            <p:cNvSpPr txBox="1">
              <a:spLocks noChangeArrowheads="1"/>
            </p:cNvSpPr>
            <p:nvPr/>
          </p:nvSpPr>
          <p:spPr bwMode="auto">
            <a:xfrm>
              <a:off x="4891088" y="2403501"/>
              <a:ext cx="365125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7" name="Text Box 15"/>
            <p:cNvSpPr txBox="1">
              <a:spLocks noChangeArrowheads="1"/>
            </p:cNvSpPr>
            <p:nvPr/>
          </p:nvSpPr>
          <p:spPr bwMode="auto">
            <a:xfrm>
              <a:off x="4891088" y="2817962"/>
              <a:ext cx="365125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8" name="Text Box 19"/>
            <p:cNvSpPr txBox="1">
              <a:spLocks noChangeArrowheads="1"/>
            </p:cNvSpPr>
            <p:nvPr/>
          </p:nvSpPr>
          <p:spPr bwMode="auto">
            <a:xfrm>
              <a:off x="7340600" y="2817962"/>
              <a:ext cx="363538" cy="5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251520" y="1384814"/>
            <a:ext cx="1288054" cy="1491760"/>
          </a:xfrm>
          <a:prstGeom prst="rect">
            <a:avLst/>
          </a:prstGeom>
          <a:noFill/>
          <a:extLst/>
        </p:spPr>
      </p:pic>
      <p:pic>
        <p:nvPicPr>
          <p:cNvPr id="3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85038" y="336383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圆角矩形标注 24"/>
          <p:cNvSpPr/>
          <p:nvPr/>
        </p:nvSpPr>
        <p:spPr bwMode="auto">
          <a:xfrm>
            <a:off x="1683590" y="1940470"/>
            <a:ext cx="6840760" cy="432048"/>
          </a:xfrm>
          <a:prstGeom prst="wedgeRoundRectCallout">
            <a:avLst>
              <a:gd name="adj1" fmla="val -54105"/>
              <a:gd name="adj2" fmla="val 340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000" b="1" noProof="1">
                <a:latin typeface="楷体" pitchFamily="49" charset="-122"/>
                <a:ea typeface="楷体" pitchFamily="49" charset="-122"/>
                <a:sym typeface="+mn-ea"/>
              </a:rPr>
              <a:t>例1中每个分数的分数单位各是多少？各有几个这样的单位？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079698" y="428302"/>
            <a:ext cx="7284117" cy="1601788"/>
            <a:chOff x="857250" y="1444774"/>
            <a:chExt cx="7815263" cy="1981200"/>
          </a:xfrm>
          <a:noFill/>
        </p:grpSpPr>
        <p:pic>
          <p:nvPicPr>
            <p:cNvPr id="38" name="图片 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0" y="1444774"/>
              <a:ext cx="7815263" cy="1981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 Box 18"/>
            <p:cNvSpPr txBox="1">
              <a:spLocks noChangeArrowheads="1"/>
            </p:cNvSpPr>
            <p:nvPr/>
          </p:nvSpPr>
          <p:spPr bwMode="auto">
            <a:xfrm>
              <a:off x="7340600" y="2403501"/>
              <a:ext cx="363538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1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1" name="Text Box 6"/>
            <p:cNvSpPr txBox="1">
              <a:spLocks noChangeArrowheads="1"/>
            </p:cNvSpPr>
            <p:nvPr/>
          </p:nvSpPr>
          <p:spPr bwMode="auto">
            <a:xfrm>
              <a:off x="1273401" y="2391624"/>
              <a:ext cx="363537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Text Box 7"/>
            <p:cNvSpPr txBox="1">
              <a:spLocks noChangeArrowheads="1"/>
            </p:cNvSpPr>
            <p:nvPr/>
          </p:nvSpPr>
          <p:spPr bwMode="auto">
            <a:xfrm>
              <a:off x="1273401" y="2817962"/>
              <a:ext cx="363537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4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3" name="Text Box 10"/>
            <p:cNvSpPr txBox="1">
              <a:spLocks noChangeArrowheads="1"/>
            </p:cNvSpPr>
            <p:nvPr/>
          </p:nvSpPr>
          <p:spPr bwMode="auto">
            <a:xfrm>
              <a:off x="2818575" y="2403501"/>
              <a:ext cx="365125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4" name="Text Box 11"/>
            <p:cNvSpPr txBox="1">
              <a:spLocks noChangeArrowheads="1"/>
            </p:cNvSpPr>
            <p:nvPr/>
          </p:nvSpPr>
          <p:spPr bwMode="auto">
            <a:xfrm>
              <a:off x="2818575" y="2817962"/>
              <a:ext cx="365125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8</a:t>
              </a:r>
              <a:endParaRPr lang="en-US" altLang="zh-CN" sz="32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5" name="Text Box 14"/>
            <p:cNvSpPr txBox="1">
              <a:spLocks noChangeArrowheads="1"/>
            </p:cNvSpPr>
            <p:nvPr/>
          </p:nvSpPr>
          <p:spPr bwMode="auto">
            <a:xfrm>
              <a:off x="4891088" y="2403501"/>
              <a:ext cx="365125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6" name="Text Box 15"/>
            <p:cNvSpPr txBox="1">
              <a:spLocks noChangeArrowheads="1"/>
            </p:cNvSpPr>
            <p:nvPr/>
          </p:nvSpPr>
          <p:spPr bwMode="auto">
            <a:xfrm>
              <a:off x="4891088" y="2817962"/>
              <a:ext cx="365125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7" name="Text Box 19"/>
            <p:cNvSpPr txBox="1">
              <a:spLocks noChangeArrowheads="1"/>
            </p:cNvSpPr>
            <p:nvPr/>
          </p:nvSpPr>
          <p:spPr bwMode="auto">
            <a:xfrm>
              <a:off x="7340600" y="2817962"/>
              <a:ext cx="363538" cy="5710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  <a:endParaRPr lang="en-US" altLang="zh-CN" sz="3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81419" y="3002359"/>
            <a:ext cx="4386404" cy="522287"/>
            <a:chOff x="971392" y="3853111"/>
            <a:chExt cx="4536084" cy="522287"/>
          </a:xfrm>
          <a:noFill/>
        </p:grpSpPr>
        <p:sp>
          <p:nvSpPr>
            <p:cNvPr id="48" name="圆角矩形标注 47"/>
            <p:cNvSpPr/>
            <p:nvPr/>
          </p:nvSpPr>
          <p:spPr bwMode="auto">
            <a:xfrm>
              <a:off x="971392" y="3867894"/>
              <a:ext cx="4536084" cy="489365"/>
            </a:xfrm>
            <a:prstGeom prst="wedgeRoundRectCallout">
              <a:avLst>
                <a:gd name="adj1" fmla="val 52416"/>
                <a:gd name="adj2" fmla="val 22143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的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单位是  </a:t>
              </a:r>
              <a:r>
                <a:rPr lang="en-US" altLang="zh-CN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,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000" b="1" noProof="1">
                  <a:latin typeface="楷体" pitchFamily="49" charset="-122"/>
                  <a:ea typeface="楷体" pitchFamily="49" charset="-122"/>
                  <a:sym typeface="+mn-ea"/>
                </a:rPr>
                <a:t>5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这样的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单位。</a:t>
              </a:r>
              <a:endParaRPr lang="zh-CN" altLang="en-US" sz="20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1294396"/>
                </p:ext>
              </p:extLst>
            </p:nvPr>
          </p:nvGraphicFramePr>
          <p:xfrm>
            <a:off x="1068654" y="3853111"/>
            <a:ext cx="178942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2" name="公式" r:id="rId6" imgW="139680" imgH="393480" progId="Equation.3">
                    <p:embed/>
                  </p:oleObj>
                </mc:Choice>
                <mc:Fallback>
                  <p:oleObj name="公式" r:id="rId6" imgW="13968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8654" y="3853111"/>
                          <a:ext cx="178942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7951188"/>
                </p:ext>
              </p:extLst>
            </p:nvPr>
          </p:nvGraphicFramePr>
          <p:xfrm>
            <a:off x="2841659" y="3867398"/>
            <a:ext cx="178942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3" name="公式" r:id="rId8" imgW="139680" imgH="393480" progId="Equation.3">
                    <p:embed/>
                  </p:oleObj>
                </mc:Choice>
                <mc:Fallback>
                  <p:oleObj name="公式" r:id="rId8" imgW="139680" imgH="393480" progId="Equation.3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1659" y="3867398"/>
                          <a:ext cx="178942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251520" y="2778655"/>
            <a:ext cx="869017" cy="1011225"/>
          </a:xfrm>
          <a:prstGeom prst="rect">
            <a:avLst/>
          </a:prstGeom>
          <a:noFill/>
          <a:extLst/>
        </p:spPr>
      </p:pic>
      <p:grpSp>
        <p:nvGrpSpPr>
          <p:cNvPr id="27" name="组合 26"/>
          <p:cNvGrpSpPr/>
          <p:nvPr/>
        </p:nvGrpSpPr>
        <p:grpSpPr>
          <a:xfrm>
            <a:off x="1452634" y="2440582"/>
            <a:ext cx="4386404" cy="522691"/>
            <a:chOff x="971392" y="3853203"/>
            <a:chExt cx="4536084" cy="522691"/>
          </a:xfrm>
          <a:noFill/>
        </p:grpSpPr>
        <p:sp>
          <p:nvSpPr>
            <p:cNvPr id="28" name="圆角矩形标注 27"/>
            <p:cNvSpPr/>
            <p:nvPr/>
          </p:nvSpPr>
          <p:spPr bwMode="auto">
            <a:xfrm>
              <a:off x="971392" y="3867894"/>
              <a:ext cx="4536084" cy="489365"/>
            </a:xfrm>
            <a:prstGeom prst="wedgeRoundRectCallout">
              <a:avLst>
                <a:gd name="adj1" fmla="val -53418"/>
                <a:gd name="adj2" fmla="val 40623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的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单位是  </a:t>
              </a:r>
              <a:r>
                <a:rPr lang="en-US" altLang="zh-CN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,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000" b="1" noProof="1">
                  <a:latin typeface="楷体" pitchFamily="49" charset="-122"/>
                  <a:ea typeface="楷体" pitchFamily="49" charset="-122"/>
                  <a:sym typeface="+mn-ea"/>
                </a:rPr>
                <a:t>3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这样的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单位。</a:t>
              </a:r>
              <a:endParaRPr lang="zh-CN" altLang="en-US" sz="20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6530093"/>
                </p:ext>
              </p:extLst>
            </p:nvPr>
          </p:nvGraphicFramePr>
          <p:xfrm>
            <a:off x="1060248" y="3853203"/>
            <a:ext cx="195806" cy="508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4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0248" y="3853203"/>
                          <a:ext cx="195806" cy="5084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902250"/>
                </p:ext>
              </p:extLst>
            </p:nvPr>
          </p:nvGraphicFramePr>
          <p:xfrm>
            <a:off x="2833022" y="3867894"/>
            <a:ext cx="19526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5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3022" y="3867894"/>
                          <a:ext cx="19526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" name="组合 30"/>
          <p:cNvGrpSpPr/>
          <p:nvPr/>
        </p:nvGrpSpPr>
        <p:grpSpPr>
          <a:xfrm>
            <a:off x="3555798" y="4065686"/>
            <a:ext cx="4386404" cy="522288"/>
            <a:chOff x="971392" y="3853252"/>
            <a:chExt cx="4536084" cy="522288"/>
          </a:xfrm>
          <a:noFill/>
        </p:grpSpPr>
        <p:sp>
          <p:nvSpPr>
            <p:cNvPr id="32" name="圆角矩形标注 31"/>
            <p:cNvSpPr/>
            <p:nvPr/>
          </p:nvSpPr>
          <p:spPr bwMode="auto">
            <a:xfrm>
              <a:off x="971392" y="3867894"/>
              <a:ext cx="4536084" cy="489365"/>
            </a:xfrm>
            <a:prstGeom prst="wedgeRoundRectCallout">
              <a:avLst>
                <a:gd name="adj1" fmla="val 52416"/>
                <a:gd name="adj2" fmla="val 22143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的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单位是  </a:t>
              </a:r>
              <a:r>
                <a:rPr lang="en-US" altLang="zh-CN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,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000" b="1" noProof="1">
                  <a:latin typeface="楷体" pitchFamily="49" charset="-122"/>
                  <a:ea typeface="楷体" pitchFamily="49" charset="-122"/>
                  <a:sym typeface="+mn-ea"/>
                </a:rPr>
                <a:t>1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这样的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单位。</a:t>
              </a:r>
              <a:endParaRPr lang="zh-CN" altLang="en-US" sz="20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33" name="对象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8960080"/>
                </p:ext>
              </p:extLst>
            </p:nvPr>
          </p:nvGraphicFramePr>
          <p:xfrm>
            <a:off x="1067712" y="3853252"/>
            <a:ext cx="180584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6" name="公式" r:id="rId15" imgW="139680" imgH="393480" progId="Equation.3">
                    <p:embed/>
                  </p:oleObj>
                </mc:Choice>
                <mc:Fallback>
                  <p:oleObj name="公式" r:id="rId15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7712" y="3853252"/>
                          <a:ext cx="180584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0654595"/>
                </p:ext>
              </p:extLst>
            </p:nvPr>
          </p:nvGraphicFramePr>
          <p:xfrm>
            <a:off x="2840717" y="3867540"/>
            <a:ext cx="178942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7" name="公式" r:id="rId17" imgW="139680" imgH="393480" progId="Equation.3">
                    <p:embed/>
                  </p:oleObj>
                </mc:Choice>
                <mc:Fallback>
                  <p:oleObj name="公式" r:id="rId1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0717" y="3867540"/>
                          <a:ext cx="178942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1164194" y="3529111"/>
            <a:ext cx="4386404" cy="522288"/>
            <a:chOff x="971392" y="3853780"/>
            <a:chExt cx="4536084" cy="522288"/>
          </a:xfrm>
          <a:noFill/>
        </p:grpSpPr>
        <p:sp>
          <p:nvSpPr>
            <p:cNvPr id="36" name="圆角矩形标注 35"/>
            <p:cNvSpPr/>
            <p:nvPr/>
          </p:nvSpPr>
          <p:spPr bwMode="auto">
            <a:xfrm>
              <a:off x="971392" y="3867894"/>
              <a:ext cx="4536084" cy="489365"/>
            </a:xfrm>
            <a:prstGeom prst="wedgeRoundRectCallout">
              <a:avLst>
                <a:gd name="adj1" fmla="val -54335"/>
                <a:gd name="adj2" fmla="val -31244"/>
                <a:gd name="adj3" fmla="val 16667"/>
              </a:avLst>
            </a:prstGeom>
            <a:pattFill prst="pct5">
              <a:fgClr>
                <a:schemeClr val="bg1"/>
              </a:fgClr>
              <a:bgClr>
                <a:schemeClr val="bg1"/>
              </a:bgClr>
            </a:patt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的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单位是  </a:t>
              </a:r>
              <a:r>
                <a:rPr lang="en-US" altLang="zh-CN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,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000" b="1" noProof="1">
                  <a:latin typeface="楷体" pitchFamily="49" charset="-122"/>
                  <a:ea typeface="楷体" pitchFamily="49" charset="-122"/>
                  <a:sym typeface="+mn-ea"/>
                </a:rPr>
                <a:t>3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这样的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单位。</a:t>
              </a:r>
              <a:endParaRPr lang="zh-CN" altLang="en-US" sz="20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49" name="对象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16083583"/>
                </p:ext>
              </p:extLst>
            </p:nvPr>
          </p:nvGraphicFramePr>
          <p:xfrm>
            <a:off x="1068570" y="3853780"/>
            <a:ext cx="178942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8" name="公式" r:id="rId19" imgW="139680" imgH="393480" progId="Equation.3">
                    <p:embed/>
                  </p:oleObj>
                </mc:Choice>
                <mc:Fallback>
                  <p:oleObj name="公式" r:id="rId19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8570" y="3853780"/>
                          <a:ext cx="178942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对象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3081867"/>
                </p:ext>
              </p:extLst>
            </p:nvPr>
          </p:nvGraphicFramePr>
          <p:xfrm>
            <a:off x="2841575" y="3868068"/>
            <a:ext cx="178942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9" name="公式" r:id="rId21" imgW="139680" imgH="393480" progId="Equation.3">
                    <p:embed/>
                  </p:oleObj>
                </mc:Choice>
                <mc:Fallback>
                  <p:oleObj name="公式" r:id="rId21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1575" y="3868068"/>
                          <a:ext cx="178942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内容占位符 3" descr="练一练第一题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" t="22758" r="1195" b="40778"/>
          <a:stretch/>
        </p:blipFill>
        <p:spPr>
          <a:xfrm>
            <a:off x="1375221" y="1563638"/>
            <a:ext cx="6669123" cy="17399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767333" y="2946351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7333" y="2585988"/>
            <a:ext cx="36036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72283" y="2946351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2283" y="2585988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74096" y="2946351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66158" y="2585988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06083" y="2946351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06083" y="2585988"/>
            <a:ext cx="431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00980" y="915565"/>
            <a:ext cx="8191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用分数表示各图中的涂色部分，再说说每个分数的分数单位，以及各有几个这样的单位。</a:t>
            </a:r>
          </a:p>
        </p:txBody>
      </p:sp>
      <p:pic>
        <p:nvPicPr>
          <p:cNvPr id="3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85038" y="336383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31618" y="3265919"/>
            <a:ext cx="869017" cy="10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375221" y="3435846"/>
            <a:ext cx="2620715" cy="508409"/>
            <a:chOff x="1532732" y="3557451"/>
            <a:chExt cx="2319188" cy="508409"/>
          </a:xfrm>
          <a:noFill/>
        </p:grpSpPr>
        <p:sp>
          <p:nvSpPr>
            <p:cNvPr id="40" name="圆角矩形标注 39"/>
            <p:cNvSpPr/>
            <p:nvPr/>
          </p:nvSpPr>
          <p:spPr bwMode="auto">
            <a:xfrm>
              <a:off x="1532732" y="3575918"/>
              <a:ext cx="2319188" cy="489365"/>
            </a:xfrm>
            <a:prstGeom prst="wedgeRoundRectCallout">
              <a:avLst>
                <a:gd name="adj1" fmla="val -53418"/>
                <a:gd name="adj2" fmla="val 40623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1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个分数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54" name="对象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6420513"/>
                </p:ext>
              </p:extLst>
            </p:nvPr>
          </p:nvGraphicFramePr>
          <p:xfrm>
            <a:off x="3405858" y="3557451"/>
            <a:ext cx="189345" cy="508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2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5858" y="3557451"/>
                          <a:ext cx="189345" cy="5084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5" name="组合 54"/>
          <p:cNvGrpSpPr/>
          <p:nvPr/>
        </p:nvGrpSpPr>
        <p:grpSpPr>
          <a:xfrm>
            <a:off x="4796730" y="3570288"/>
            <a:ext cx="2657379" cy="508000"/>
            <a:chOff x="1194541" y="3575867"/>
            <a:chExt cx="2657379" cy="508000"/>
          </a:xfrm>
          <a:noFill/>
        </p:grpSpPr>
        <p:sp>
          <p:nvSpPr>
            <p:cNvPr id="56" name="圆角矩形标注 55"/>
            <p:cNvSpPr/>
            <p:nvPr/>
          </p:nvSpPr>
          <p:spPr bwMode="auto">
            <a:xfrm>
              <a:off x="1194541" y="3575918"/>
              <a:ext cx="2657379" cy="489365"/>
            </a:xfrm>
            <a:prstGeom prst="wedgeRoundRectCallout">
              <a:avLst>
                <a:gd name="adj1" fmla="val 57066"/>
                <a:gd name="adj2" fmla="val 40623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5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57" name="对象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1399070"/>
                </p:ext>
              </p:extLst>
            </p:nvPr>
          </p:nvGraphicFramePr>
          <p:xfrm>
            <a:off x="3309786" y="3575867"/>
            <a:ext cx="174625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3" name="公式" r:id="rId8" imgW="139680" imgH="393480" progId="Equation.3">
                    <p:embed/>
                  </p:oleObj>
                </mc:Choice>
                <mc:Fallback>
                  <p:oleObj name="公式" r:id="rId8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9786" y="3575867"/>
                          <a:ext cx="174625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8" name="组合 57"/>
          <p:cNvGrpSpPr/>
          <p:nvPr/>
        </p:nvGrpSpPr>
        <p:grpSpPr>
          <a:xfrm>
            <a:off x="1375221" y="4100008"/>
            <a:ext cx="2620715" cy="508186"/>
            <a:chOff x="1395264" y="3575918"/>
            <a:chExt cx="2319188" cy="508186"/>
          </a:xfrm>
          <a:noFill/>
        </p:grpSpPr>
        <p:sp>
          <p:nvSpPr>
            <p:cNvPr id="59" name="圆角矩形标注 58"/>
            <p:cNvSpPr/>
            <p:nvPr/>
          </p:nvSpPr>
          <p:spPr bwMode="auto">
            <a:xfrm>
              <a:off x="1395264" y="3575918"/>
              <a:ext cx="2319188" cy="489365"/>
            </a:xfrm>
            <a:prstGeom prst="wedgeRoundRectCallout">
              <a:avLst>
                <a:gd name="adj1" fmla="val -56018"/>
                <a:gd name="adj2" fmla="val -37404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60" name="对象 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672057"/>
                </p:ext>
              </p:extLst>
            </p:nvPr>
          </p:nvGraphicFramePr>
          <p:xfrm>
            <a:off x="3268390" y="3576104"/>
            <a:ext cx="173038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4" name="公式" r:id="rId10" imgW="139680" imgH="393480" progId="Equation.3">
                    <p:embed/>
                  </p:oleObj>
                </mc:Choice>
                <mc:Fallback>
                  <p:oleObj name="公式" r:id="rId10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68390" y="3576104"/>
                          <a:ext cx="173038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" name="组合 60"/>
          <p:cNvGrpSpPr/>
          <p:nvPr/>
        </p:nvGrpSpPr>
        <p:grpSpPr>
          <a:xfrm>
            <a:off x="5076056" y="4224041"/>
            <a:ext cx="2319188" cy="508297"/>
            <a:chOff x="1532732" y="3575918"/>
            <a:chExt cx="2319188" cy="508297"/>
          </a:xfrm>
          <a:noFill/>
        </p:grpSpPr>
        <p:sp>
          <p:nvSpPr>
            <p:cNvPr id="62" name="圆角矩形标注 61"/>
            <p:cNvSpPr/>
            <p:nvPr/>
          </p:nvSpPr>
          <p:spPr bwMode="auto">
            <a:xfrm>
              <a:off x="1532732" y="3575918"/>
              <a:ext cx="2319188" cy="489365"/>
            </a:xfrm>
            <a:prstGeom prst="wedgeRoundRectCallout">
              <a:avLst>
                <a:gd name="adj1" fmla="val 60532"/>
                <a:gd name="adj2" fmla="val -45618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有</a:t>
              </a:r>
              <a:r>
                <a:rPr lang="en-US" altLang="zh-CN" sz="2000" b="1" noProof="1">
                  <a:latin typeface="楷体" pitchFamily="49" charset="-122"/>
                  <a:ea typeface="楷体" pitchFamily="49" charset="-122"/>
                  <a:sym typeface="+mn-ea"/>
                </a:rPr>
                <a:t>3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个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分数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单位</a:t>
              </a:r>
              <a:r>
                <a:rPr lang="zh-CN" altLang="en-US" sz="2000" b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zh-CN" altLang="en-US" sz="20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。</a:t>
              </a:r>
              <a:endParaRPr lang="zh-CN" altLang="en-US" sz="20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63" name="对象 6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11373999"/>
                </p:ext>
              </p:extLst>
            </p:nvPr>
          </p:nvGraphicFramePr>
          <p:xfrm>
            <a:off x="3301976" y="3576215"/>
            <a:ext cx="19050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5" name="公式" r:id="rId12" imgW="152280" imgH="393480" progId="Equation.3">
                    <p:embed/>
                  </p:oleObj>
                </mc:Choice>
                <mc:Fallback>
                  <p:oleObj name="公式" r:id="rId1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1976" y="3576215"/>
                          <a:ext cx="190500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33" grpId="0"/>
      <p:bldP spid="36" grpId="0"/>
      <p:bldP spid="43" grpId="0"/>
      <p:bldP spid="44" grpId="0"/>
      <p:bldP spid="4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内容占位符 3" descr="QQ截图201603222127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39906" b="45148"/>
          <a:stretch>
            <a:fillRect/>
          </a:stretch>
        </p:blipFill>
        <p:spPr>
          <a:xfrm>
            <a:off x="1009129" y="2067694"/>
            <a:ext cx="7451303" cy="842412"/>
          </a:xfrm>
          <a:prstGeom prst="rect">
            <a:avLst/>
          </a:prstGeom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11560" y="681539"/>
            <a:ext cx="797696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2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分数也可以用直线上的点来表示。你能在括号里填上分数吗？</a:t>
            </a:r>
          </a:p>
        </p:txBody>
      </p:sp>
      <p:graphicFrame>
        <p:nvGraphicFramePr>
          <p:cNvPr id="16" name="对象 1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6521"/>
              </p:ext>
            </p:extLst>
          </p:nvPr>
        </p:nvGraphicFramePr>
        <p:xfrm>
          <a:off x="1700921" y="2283717"/>
          <a:ext cx="222298" cy="57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0921" y="2283717"/>
                        <a:ext cx="222298" cy="5760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048197"/>
              </p:ext>
            </p:extLst>
          </p:nvPr>
        </p:nvGraphicFramePr>
        <p:xfrm>
          <a:off x="3406262" y="2242046"/>
          <a:ext cx="238875" cy="617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公式" r:id="rId6" imgW="152280" imgH="393480" progId="Equation.3">
                  <p:embed/>
                </p:oleObj>
              </mc:Choice>
              <mc:Fallback>
                <p:oleObj name="公式" r:id="rId6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6262" y="2242046"/>
                        <a:ext cx="238875" cy="6177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724372"/>
              </p:ext>
            </p:extLst>
          </p:nvPr>
        </p:nvGraphicFramePr>
        <p:xfrm>
          <a:off x="3980806" y="2238871"/>
          <a:ext cx="240395" cy="620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公式" r:id="rId8" imgW="152280" imgH="393480" progId="Equation.3">
                  <p:embed/>
                </p:oleObj>
              </mc:Choice>
              <mc:Fallback>
                <p:oleObj name="公式" r:id="rId8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0806" y="2238871"/>
                        <a:ext cx="240395" cy="6209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040" y="2060715"/>
            <a:ext cx="6185321" cy="943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44720"/>
            <a:ext cx="6228691" cy="941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83568" y="654893"/>
            <a:ext cx="5825281" cy="620713"/>
            <a:chOff x="1050975" y="976937"/>
            <a:chExt cx="5825281" cy="620713"/>
          </a:xfrm>
        </p:grpSpPr>
        <p:sp>
          <p:nvSpPr>
            <p:cNvPr id="4" name="TextBox 3"/>
            <p:cNvSpPr txBox="1"/>
            <p:nvPr/>
          </p:nvSpPr>
          <p:spPr>
            <a:xfrm>
              <a:off x="1050975" y="1059582"/>
              <a:ext cx="5825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3.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在每个图里涂色表示   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3031668"/>
                </p:ext>
              </p:extLst>
            </p:nvPr>
          </p:nvGraphicFramePr>
          <p:xfrm>
            <a:off x="4795391" y="976937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9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95391" y="976937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33388" y="402138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读出下面的分数，并说说各分数的分数单位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5435" y="1059582"/>
            <a:ext cx="4340781" cy="620713"/>
            <a:chOff x="1167323" y="1491630"/>
            <a:chExt cx="4340781" cy="620713"/>
          </a:xfrm>
        </p:grpSpPr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4885878"/>
                </p:ext>
              </p:extLst>
            </p:nvPr>
          </p:nvGraphicFramePr>
          <p:xfrm>
            <a:off x="1167323" y="1491630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2" name="公式" r:id="rId3" imgW="152280" imgH="393480" progId="Equation.3">
                    <p:embed/>
                  </p:oleObj>
                </mc:Choice>
                <mc:Fallback>
                  <p:oleObj name="公式" r:id="rId3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7323" y="1491630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9900933"/>
                </p:ext>
              </p:extLst>
            </p:nvPr>
          </p:nvGraphicFramePr>
          <p:xfrm>
            <a:off x="2051720" y="1491630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3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51720" y="1491630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79398370"/>
                </p:ext>
              </p:extLst>
            </p:nvPr>
          </p:nvGraphicFramePr>
          <p:xfrm>
            <a:off x="2843808" y="1491630"/>
            <a:ext cx="3190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4" name="公式" r:id="rId7" imgW="203040" imgH="393480" progId="Equation.3">
                    <p:embed/>
                  </p:oleObj>
                </mc:Choice>
                <mc:Fallback>
                  <p:oleObj name="公式" r:id="rId7" imgW="20304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3808" y="1491630"/>
                          <a:ext cx="3190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6409302"/>
                </p:ext>
              </p:extLst>
            </p:nvPr>
          </p:nvGraphicFramePr>
          <p:xfrm>
            <a:off x="3623891" y="1491630"/>
            <a:ext cx="30003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5" name="公式" r:id="rId9" imgW="190440" imgH="393480" progId="Equation.3">
                    <p:embed/>
                  </p:oleObj>
                </mc:Choice>
                <mc:Fallback>
                  <p:oleObj name="公式" r:id="rId9" imgW="19044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23891" y="1491630"/>
                          <a:ext cx="30003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3024802"/>
                </p:ext>
              </p:extLst>
            </p:nvPr>
          </p:nvGraphicFramePr>
          <p:xfrm>
            <a:off x="4396928" y="1491630"/>
            <a:ext cx="3190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6" name="公式" r:id="rId11" imgW="203040" imgH="393480" progId="Equation.3">
                    <p:embed/>
                  </p:oleObj>
                </mc:Choice>
                <mc:Fallback>
                  <p:oleObj name="公式" r:id="rId11" imgW="20304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6928" y="1491630"/>
                          <a:ext cx="3190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4734246"/>
                </p:ext>
              </p:extLst>
            </p:nvPr>
          </p:nvGraphicFramePr>
          <p:xfrm>
            <a:off x="5149329" y="1491630"/>
            <a:ext cx="3587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7" name="公式" r:id="rId13" imgW="228600" imgH="393480" progId="Equation.3">
                    <p:embed/>
                  </p:oleObj>
                </mc:Choice>
                <mc:Fallback>
                  <p:oleObj name="公式" r:id="rId13" imgW="22860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9329" y="1491630"/>
                          <a:ext cx="3587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84368" y="2571750"/>
            <a:ext cx="1007442" cy="1194549"/>
          </a:xfrm>
          <a:prstGeom prst="rect">
            <a:avLst/>
          </a:prstGeom>
          <a:noFill/>
          <a:extLst/>
        </p:spPr>
      </p:pic>
      <p:pic>
        <p:nvPicPr>
          <p:cNvPr id="2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2909" y="2421799"/>
            <a:ext cx="869017" cy="1011225"/>
          </a:xfrm>
          <a:prstGeom prst="rect">
            <a:avLst/>
          </a:prstGeom>
          <a:noFill/>
          <a:extLst/>
        </p:spPr>
      </p:pic>
      <p:grpSp>
        <p:nvGrpSpPr>
          <p:cNvPr id="22" name="组合 21"/>
          <p:cNvGrpSpPr/>
          <p:nvPr/>
        </p:nvGrpSpPr>
        <p:grpSpPr>
          <a:xfrm>
            <a:off x="899592" y="2151626"/>
            <a:ext cx="3600400" cy="508409"/>
            <a:chOff x="1532732" y="3575918"/>
            <a:chExt cx="2319188" cy="508409"/>
          </a:xfrm>
          <a:noFill/>
        </p:grpSpPr>
        <p:sp>
          <p:nvSpPr>
            <p:cNvPr id="23" name="圆角矩形标注 22"/>
            <p:cNvSpPr/>
            <p:nvPr/>
          </p:nvSpPr>
          <p:spPr bwMode="auto">
            <a:xfrm>
              <a:off x="1532732" y="3575918"/>
              <a:ext cx="2319188" cy="489365"/>
            </a:xfrm>
            <a:prstGeom prst="wedgeRoundRectCallout">
              <a:avLst>
                <a:gd name="adj1" fmla="val -53418"/>
                <a:gd name="adj2" fmla="val 40623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七分之四，分数单位  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6041751"/>
                </p:ext>
              </p:extLst>
            </p:nvPr>
          </p:nvGraphicFramePr>
          <p:xfrm>
            <a:off x="3441700" y="3575918"/>
            <a:ext cx="189345" cy="5084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8" name="公式" r:id="rId17" imgW="152280" imgH="393480" progId="Equation.3">
                    <p:embed/>
                  </p:oleObj>
                </mc:Choice>
                <mc:Fallback>
                  <p:oleObj name="公式" r:id="rId1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1700" y="3575918"/>
                          <a:ext cx="189345" cy="5084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4786030" y="1914001"/>
            <a:ext cx="3591164" cy="508124"/>
            <a:chOff x="1532732" y="3575918"/>
            <a:chExt cx="2753856" cy="508124"/>
          </a:xfrm>
          <a:noFill/>
        </p:grpSpPr>
        <p:sp>
          <p:nvSpPr>
            <p:cNvPr id="38" name="圆角矩形标注 37"/>
            <p:cNvSpPr/>
            <p:nvPr/>
          </p:nvSpPr>
          <p:spPr bwMode="auto">
            <a:xfrm>
              <a:off x="1532732" y="3575918"/>
              <a:ext cx="2753856" cy="489365"/>
            </a:xfrm>
            <a:prstGeom prst="wedgeRoundRectCallout">
              <a:avLst>
                <a:gd name="adj1" fmla="val 54563"/>
                <a:gd name="adj2" fmla="val 34463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八分之七，分数单位  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8205427"/>
                </p:ext>
              </p:extLst>
            </p:nvPr>
          </p:nvGraphicFramePr>
          <p:xfrm>
            <a:off x="3741483" y="3576042"/>
            <a:ext cx="17408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9" name="公式" r:id="rId19" imgW="139680" imgH="393480" progId="Equation.3">
                    <p:embed/>
                  </p:oleObj>
                </mc:Choice>
                <mc:Fallback>
                  <p:oleObj name="公式" r:id="rId19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41483" y="3576042"/>
                          <a:ext cx="17408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949326" y="2851475"/>
            <a:ext cx="3730177" cy="512363"/>
            <a:chOff x="1129120" y="3499981"/>
            <a:chExt cx="2860457" cy="512363"/>
          </a:xfrm>
          <a:noFill/>
        </p:grpSpPr>
        <p:sp>
          <p:nvSpPr>
            <p:cNvPr id="41" name="圆角矩形标注 40"/>
            <p:cNvSpPr/>
            <p:nvPr/>
          </p:nvSpPr>
          <p:spPr bwMode="auto">
            <a:xfrm>
              <a:off x="1129120" y="3499981"/>
              <a:ext cx="2860457" cy="489365"/>
            </a:xfrm>
            <a:prstGeom prst="wedgeRoundRectCallout">
              <a:avLst>
                <a:gd name="adj1" fmla="val -55412"/>
                <a:gd name="adj2" fmla="val 11876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十分之一，分数单位  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42" name="对象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3553031"/>
                </p:ext>
              </p:extLst>
            </p:nvPr>
          </p:nvGraphicFramePr>
          <p:xfrm>
            <a:off x="3354951" y="3504344"/>
            <a:ext cx="251994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0" name="公式" r:id="rId21" imgW="203040" imgH="393480" progId="Equation.3">
                    <p:embed/>
                  </p:oleObj>
                </mc:Choice>
                <mc:Fallback>
                  <p:oleObj name="公式" r:id="rId21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54951" y="3504344"/>
                          <a:ext cx="251994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899592" y="3844849"/>
            <a:ext cx="3240359" cy="766241"/>
            <a:chOff x="1574146" y="3773275"/>
            <a:chExt cx="1863633" cy="766241"/>
          </a:xfrm>
          <a:noFill/>
        </p:grpSpPr>
        <p:sp>
          <p:nvSpPr>
            <p:cNvPr id="44" name="圆角矩形标注 43"/>
            <p:cNvSpPr/>
            <p:nvPr/>
          </p:nvSpPr>
          <p:spPr bwMode="auto">
            <a:xfrm>
              <a:off x="1574146" y="3773275"/>
              <a:ext cx="1863633" cy="763345"/>
            </a:xfrm>
            <a:prstGeom prst="wedgeRoundRectCallout">
              <a:avLst>
                <a:gd name="adj1" fmla="val -57073"/>
                <a:gd name="adj2" fmla="val 1610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十五分之十一，分数单位  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45" name="对象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62400103"/>
                </p:ext>
              </p:extLst>
            </p:nvPr>
          </p:nvGraphicFramePr>
          <p:xfrm>
            <a:off x="1988287" y="4031516"/>
            <a:ext cx="2528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1" name="公式" r:id="rId23" imgW="203040" imgH="393480" progId="Equation.3">
                    <p:embed/>
                  </p:oleObj>
                </mc:Choice>
                <mc:Fallback>
                  <p:oleObj name="公式" r:id="rId2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8287" y="4031516"/>
                          <a:ext cx="25281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组合 45"/>
          <p:cNvGrpSpPr/>
          <p:nvPr/>
        </p:nvGrpSpPr>
        <p:grpSpPr>
          <a:xfrm>
            <a:off x="4932040" y="2643758"/>
            <a:ext cx="2664296" cy="940197"/>
            <a:chOff x="1532732" y="3575918"/>
            <a:chExt cx="1901967" cy="940197"/>
          </a:xfrm>
          <a:noFill/>
        </p:grpSpPr>
        <p:sp>
          <p:nvSpPr>
            <p:cNvPr id="47" name="圆角矩形标注 46"/>
            <p:cNvSpPr/>
            <p:nvPr/>
          </p:nvSpPr>
          <p:spPr bwMode="auto">
            <a:xfrm>
              <a:off x="1532732" y="3575918"/>
              <a:ext cx="1901967" cy="940197"/>
            </a:xfrm>
            <a:prstGeom prst="wedgeRoundRectCallout">
              <a:avLst>
                <a:gd name="adj1" fmla="val 54563"/>
                <a:gd name="adj2" fmla="val 34463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十一分之四，分数单位  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48" name="对象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9300083"/>
                </p:ext>
              </p:extLst>
            </p:nvPr>
          </p:nvGraphicFramePr>
          <p:xfrm>
            <a:off x="2303800" y="4008115"/>
            <a:ext cx="237987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2" name="公式" r:id="rId25" imgW="190440" imgH="393480" progId="Equation.3">
                    <p:embed/>
                  </p:oleObj>
                </mc:Choice>
                <mc:Fallback>
                  <p:oleObj name="公式" r:id="rId25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3800" y="4008115"/>
                          <a:ext cx="237987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" name="组合 48"/>
          <p:cNvGrpSpPr/>
          <p:nvPr/>
        </p:nvGrpSpPr>
        <p:grpSpPr>
          <a:xfrm>
            <a:off x="5078114" y="3704822"/>
            <a:ext cx="2953396" cy="903372"/>
            <a:chOff x="1905059" y="3704971"/>
            <a:chExt cx="1902068" cy="903372"/>
          </a:xfrm>
          <a:noFill/>
        </p:grpSpPr>
        <p:sp>
          <p:nvSpPr>
            <p:cNvPr id="50" name="圆角矩形标注 49"/>
            <p:cNvSpPr/>
            <p:nvPr/>
          </p:nvSpPr>
          <p:spPr bwMode="auto">
            <a:xfrm>
              <a:off x="1905059" y="3704971"/>
              <a:ext cx="1902068" cy="903372"/>
            </a:xfrm>
            <a:prstGeom prst="wedgeRoundRectCallout">
              <a:avLst>
                <a:gd name="adj1" fmla="val 54563"/>
                <a:gd name="adj2" fmla="val 34463"/>
                <a:gd name="adj3" fmla="val 16667"/>
              </a:avLst>
            </a:prstGeom>
            <a:grpFill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buFontTx/>
                <a:buNone/>
                <a:defRPr/>
              </a:pP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二十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分之十七，分数单位   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51" name="对象 5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76346836"/>
                </p:ext>
              </p:extLst>
            </p:nvPr>
          </p:nvGraphicFramePr>
          <p:xfrm>
            <a:off x="2593386" y="4100343"/>
            <a:ext cx="284225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3" name="公式" r:id="rId27" imgW="228600" imgH="393480" progId="Equation.3">
                    <p:embed/>
                  </p:oleObj>
                </mc:Choice>
                <mc:Fallback>
                  <p:oleObj name="公式" r:id="rId27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3386" y="4100343"/>
                          <a:ext cx="284225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677</Words>
  <Application>Microsoft Office PowerPoint</Application>
  <PresentationFormat>全屏显示(16:9)</PresentationFormat>
  <Paragraphs>97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Calibri</vt:lpstr>
      <vt:lpstr>黑体</vt:lpstr>
      <vt:lpstr>幼圆</vt:lpstr>
      <vt:lpstr>楷体</vt:lpstr>
      <vt:lpstr>Cambria Math</vt:lpstr>
      <vt:lpstr>微软雅黑</vt:lpstr>
      <vt:lpstr>Times New Roman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